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23" r:id="rId1"/>
  </p:sldMasterIdLst>
  <p:notesMasterIdLst>
    <p:notesMasterId r:id="rId44"/>
  </p:notesMasterIdLst>
  <p:sldIdLst>
    <p:sldId id="256" r:id="rId2"/>
    <p:sldId id="278" r:id="rId3"/>
    <p:sldId id="280" r:id="rId4"/>
    <p:sldId id="282" r:id="rId5"/>
    <p:sldId id="283" r:id="rId6"/>
    <p:sldId id="285" r:id="rId7"/>
    <p:sldId id="28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3" r:id="rId25"/>
    <p:sldId id="302" r:id="rId26"/>
    <p:sldId id="279" r:id="rId27"/>
    <p:sldId id="257" r:id="rId28"/>
    <p:sldId id="258" r:id="rId29"/>
    <p:sldId id="259" r:id="rId30"/>
    <p:sldId id="306" r:id="rId31"/>
    <p:sldId id="276" r:id="rId32"/>
    <p:sldId id="261" r:id="rId33"/>
    <p:sldId id="262" r:id="rId34"/>
    <p:sldId id="263" r:id="rId35"/>
    <p:sldId id="264" r:id="rId36"/>
    <p:sldId id="265" r:id="rId37"/>
    <p:sldId id="305" r:id="rId38"/>
    <p:sldId id="304" r:id="rId39"/>
    <p:sldId id="307" r:id="rId40"/>
    <p:sldId id="308" r:id="rId41"/>
    <p:sldId id="309" r:id="rId42"/>
    <p:sldId id="3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6"/>
    <p:restoredTop sz="90704"/>
  </p:normalViewPr>
  <p:slideViewPr>
    <p:cSldViewPr snapToGrid="0">
      <p:cViewPr>
        <p:scale>
          <a:sx n="108" d="100"/>
          <a:sy n="108" d="100"/>
        </p:scale>
        <p:origin x="5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A2EFF-6D00-C446-B885-3D350B786090}" type="datetimeFigureOut">
              <a:rPr lang="en-CN" smtClean="0"/>
              <a:t>11/6/24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B7648-8186-554D-9169-393D66FB157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627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B7648-8186-554D-9169-393D66FB157C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069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Filtering: Comprehensive review of original MMLU dataset to retain only high-quality, challenging questions.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Collection: Selected complex problems from STEM websites, TheoremQA, and SciBench, focusing on analytical reasoning capabilities.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 Augmentation: Used GPT-4 to expand answer choices from 4 to 10 options, creating plausible distractors that require careful reasoning.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Expert Review: A panel of experts verified question quality, ensuring each item is challenging, comprehensive, and accurate for benchmarking.</a:t>
            </a:r>
            <a:endParaRPr kumimoji="0" lang="en-US" altLang="en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B7648-8186-554D-9169-393D66FB157C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1008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B7648-8186-554D-9169-393D66FB157C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574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MMLU vs MMLU-Pro Model Performance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Score Clustering in MMLU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Recent models (Gemini-1.5-Flash, Llama-3-70B, etc.) cluster within 78-82%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4% range difference makes model comparison difficult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Better Differentiation in MMLU-Pro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Expands performance range to ~10%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Leading models (GPT-4o, Claude-3-Opus, GPT-4-Turbo) show 9% difference vs 2% in MMLU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Room for Improvement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MMLU: 11.3% improvement margin left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MMLU-Pro: 27.4% improvement margin left (with GPT-4o at 72.6%)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B7648-8186-554D-9169-393D66FB157C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53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</a:rPr>
              <a:t>CoT vs Direct Answering: Performance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Overall Performance Trend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Chain of Thought (CoT) shows greater improvements on MMLU-Pro compared to MMLU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Demonstrates MMLU-Pro's focus on complex reasoning skills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Model-Specific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GPT-4o: </a:t>
            </a:r>
            <a:r>
              <a:rPr lang="en-US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+1.5%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 MMLU vs </a:t>
            </a:r>
            <a:r>
              <a:rPr lang="en-US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+19.1%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 MMLU-Pro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GPT-4-Turbo: </a:t>
            </a:r>
            <a:r>
              <a:rPr lang="en-US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-0.2%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 MMLU vs </a:t>
            </a:r>
            <a:r>
              <a:rPr lang="en-US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+15.3%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 MMLU-Pro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Similar trends observed in other models (Phi3, Llama-3-8B, Gemma-7B)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Key Implications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MMLU-Pro effectively tests deeper reasoning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CoT's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success indicates benchmark's alignment with professional-level problem-solving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B7648-8186-554D-9169-393D66FB157C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368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B455-910C-9D9C-DD49-6BA1F7689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75FCB-2330-D541-3CDF-9658A152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C75FC-1A5F-BDCD-3290-ECCB51FE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A8C31-CE69-B947-A3DC-14CD15512848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6A92-3624-4409-4069-D2C00686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49A38-17D8-C460-140C-82771614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232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105A-212E-24EC-08D4-4BBE1E83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FB5BD-E2A4-89D0-DC2B-693F9C2B9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947FE-A34D-9832-3CFA-C372A311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CFD1-1ABA-0F45-B21B-4658EEEC1202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2CEE-17D9-DAA2-D3D4-7E695E5F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34886-0A08-ACBD-81D9-8EE45878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513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F7852-3563-54F8-7A08-560064B22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85C66-1153-17FF-C3D6-FCD2DEF2E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3DF-47BF-7808-ADC1-B2D02E01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C5FE-13CA-5D4E-AEF6-1FD54844A4BF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E801C-3461-D113-B5EA-05BF531D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6AA17-7C97-6621-7667-A8D29B75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763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BB50-3DE1-1174-256E-DE5F19B6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5ACC-0616-83A8-DD3B-992AC5D35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671A9-50F6-828B-9AC6-1BDDE1A4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DAE6-D8BD-6943-9C0A-EB48603F5D51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F7C99-70BF-10BE-2613-DF6EB92E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056C-18CB-4873-057C-CBA2FCBE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120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13DC-0494-2CDE-302C-C2CA557C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C36A-9C80-2565-5BCA-C91CC305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08EB5-ED78-E4A8-D694-01DBC5E2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0ECC-C9A8-494F-A689-D9BC1D231B9F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5CF9-2384-89B0-A152-2D624054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5D606-7441-F39B-9510-458C0C3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10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8606-A50C-9C97-35FB-D0F0AFA2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2DE4-ECD6-CEBB-BC98-78E87CC7D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F245E-75B8-33FE-B0E0-0F8F2E1A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BF90A-CD16-D38E-94A8-F9FA57B9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5DD3-7D04-9A4E-B980-CD4F75B309D1}" type="datetime1">
              <a:rPr lang="en-CA" smtClean="0"/>
              <a:t>2024-11-06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BE228-8013-17C2-6BA1-2ECD57A9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6A756-4973-A366-36D5-7C46CBE1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1604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9899-E3A2-554F-08C0-440F89AC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A7C13-981E-16A7-E1C6-2B78B34B8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0E93D-C136-8E84-6018-E12A1F0F7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EF70F-06F2-5ADA-79E2-2F5645E62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F5C01-6DCB-2353-4178-A1DCE3C0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5C0A92-E0C8-691D-4F8C-3AD677C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EB99-F906-FA4C-BF4B-685E0C7196DE}" type="datetime1">
              <a:rPr lang="en-CA" smtClean="0"/>
              <a:t>2024-11-06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31BAC-4313-D028-C3BD-A9B0D657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F072A-9D85-AA71-327D-54037707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6983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9F30-AB4B-8A16-2920-7846697F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B33AD-A69F-94D5-1F1C-FC0F061D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A2C2-10FD-5146-8AA4-88E6D2A3301E}" type="datetime1">
              <a:rPr lang="en-CA" smtClean="0"/>
              <a:t>2024-11-06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95F28-3D9D-2B15-89B9-1C157FE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96F3B-5FFC-2193-6E2A-6DD683A9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666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41EFC-242A-0A8D-160C-64A5D07B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78E3-937E-E54C-AC7C-CF5D8BD542D5}" type="datetime1">
              <a:rPr lang="en-CA" smtClean="0"/>
              <a:t>2024-11-06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335D3-73F0-9FF5-2097-EE98C0FC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E545-CDE1-89D1-3683-59A36475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7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0F16-A6A9-FF20-0ED7-D120920F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5E49-7FF2-E8D5-23A2-4FF42196B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3BDAB-B40F-C516-B016-C984AD1B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68317-7261-6E5E-9A4F-D49A0FF6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F6F4-EDD0-C344-B5A5-94AE9FFE410F}" type="datetime1">
              <a:rPr lang="en-CA" smtClean="0"/>
              <a:t>2024-11-06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38D62-5945-8181-8E37-33C2D445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CFC68-EF69-B666-E464-C8641FB6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4057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F7C2-AF9B-CC58-B5E8-632C5095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BA885-262F-3850-F275-66BD8D3EF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37FB3-4DC8-5081-571F-9D3C92C7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87233-305A-A2C8-EC94-4743B146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12C-C475-F74A-AA5B-DD639747724B}" type="datetime1">
              <a:rPr lang="en-CA" smtClean="0"/>
              <a:t>2024-11-06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FBC41-FCD5-9869-FDFD-85E8BA9D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C5EE9-F454-A5C2-9609-E4200E5C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855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2A2D5-30E6-AE30-14DB-09F866C8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CA9DC-A505-F4A8-EAD6-F77FE9126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73AE-6C78-F373-E376-92A5C1513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830316-DF7F-3847-8D88-CFAD38C3D745}" type="datetime1">
              <a:rPr lang="en-CA" smtClean="0"/>
              <a:t>2024-11-06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57B2-4489-BDE1-9D2C-93A9F8E25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9A3B3-10FB-E462-7C2A-97A18E81F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13493D-15E8-AF46-98EB-49F5311EF1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865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22A0-17FC-7EBE-4C33-3F6FA093B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255077"/>
          </a:xfrm>
        </p:spPr>
        <p:txBody>
          <a:bodyPr>
            <a:normAutofit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Reasoning with Foundation Models</a:t>
            </a:r>
            <a:endParaRPr lang="en-CN" sz="4800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59991-9818-6851-2470-AECD82FEF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/>
              <a:t>TIGER-Lab</a:t>
            </a:r>
            <a:r>
              <a:rPr lang="en-US" dirty="0"/>
              <a:t> at University of Waterloo</a:t>
            </a:r>
          </a:p>
          <a:p>
            <a:endParaRPr lang="en-US" dirty="0"/>
          </a:p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pic>
        <p:nvPicPr>
          <p:cNvPr id="1026" name="Picture 2" descr="Logos | Brand | University of Waterloo">
            <a:extLst>
              <a:ext uri="{FF2B5EF4-FFF2-40B4-BE49-F238E27FC236}">
                <a16:creationId xmlns:a16="http://schemas.microsoft.com/office/drawing/2014/main" id="{A002AAF0-F20D-1789-6C31-D4015E1B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2" y="3748313"/>
            <a:ext cx="2931887" cy="117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GER Lab · GitHub">
            <a:extLst>
              <a:ext uri="{FF2B5EF4-FFF2-40B4-BE49-F238E27FC236}">
                <a16:creationId xmlns:a16="http://schemas.microsoft.com/office/drawing/2014/main" id="{8BDB7805-2211-A5BA-3112-F3BC277B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137" y="3602038"/>
            <a:ext cx="1143726" cy="11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766CF-8EC0-7BE7-5F42-F1351507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9D082-B3B8-D077-C2E6-0FD53688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31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2FB7-B9C5-B3C1-440F-5ABBAFF3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7C82-E706-1AFE-93A5-96DBA5761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dispersed across the web.</a:t>
            </a:r>
          </a:p>
          <a:p>
            <a:endParaRPr lang="en-US" dirty="0"/>
          </a:p>
          <a:p>
            <a:r>
              <a:rPr lang="en-US" dirty="0"/>
              <a:t>Containing lots of unrelated information.</a:t>
            </a:r>
          </a:p>
          <a:p>
            <a:endParaRPr lang="en-US" dirty="0"/>
          </a:p>
          <a:p>
            <a:r>
              <a:rPr lang="en-US" dirty="0"/>
              <a:t>Missing lots of useful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791E-0CF7-B00A-3A7F-1690A204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E90A4-797E-A489-2912-9F7F3361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BFC4-6CEE-588B-9384-396A44E1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2E978-4BCC-0025-8641-1B16FD85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classifier-based recall.</a:t>
            </a:r>
          </a:p>
          <a:p>
            <a:pPr lvl="1"/>
            <a:r>
              <a:rPr lang="en-US" dirty="0"/>
              <a:t>Mine the useful URLs from our own CC.</a:t>
            </a:r>
          </a:p>
          <a:p>
            <a:pPr lvl="1"/>
            <a:r>
              <a:rPr lang="en-US" dirty="0"/>
              <a:t>Group and identify most useful domains.</a:t>
            </a:r>
          </a:p>
          <a:p>
            <a:pPr lvl="1"/>
            <a:endParaRPr lang="en-US" dirty="0"/>
          </a:p>
          <a:p>
            <a:r>
              <a:rPr lang="en-US" dirty="0"/>
              <a:t>Web information extraction.</a:t>
            </a:r>
          </a:p>
          <a:p>
            <a:pPr lvl="1"/>
            <a:r>
              <a:rPr lang="en-US" dirty="0"/>
              <a:t>Customized content extraction from raw web page.</a:t>
            </a:r>
          </a:p>
          <a:p>
            <a:pPr lvl="1"/>
            <a:endParaRPr lang="en-US" dirty="0"/>
          </a:p>
          <a:p>
            <a:r>
              <a:rPr lang="en-US" dirty="0"/>
              <a:t>Information Completion.</a:t>
            </a:r>
          </a:p>
          <a:p>
            <a:pPr lvl="1"/>
            <a:r>
              <a:rPr lang="en-US" dirty="0"/>
              <a:t>Refine the extracted information from the web with LLMs.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51E41-5F49-7164-CE91-E1AB468F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B4A26-A9B6-040F-37FD-F1203484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79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C2F-70ED-AF8C-2E4D-7DE0637E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Step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65DB34-6FED-1641-F3FE-46450791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170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81279-3BB3-9414-0883-13514C0F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E6061-FAB9-D81C-DBDF-44E42AB3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12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EC9C6-2002-29E8-FCC8-6779515D5F77}"/>
              </a:ext>
            </a:extLst>
          </p:cNvPr>
          <p:cNvSpPr/>
          <p:nvPr/>
        </p:nvSpPr>
        <p:spPr>
          <a:xfrm>
            <a:off x="838200" y="3273018"/>
            <a:ext cx="10290412" cy="26501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Identifying the seed data we desire.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Curating enough seed data for classifier training.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Train an initial version of classifier.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Recall from the web.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Group URLs based on domain and then use GPT-3.5 to select the most useful domains.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Gather the web page from the useful domains and re-train classifier with larger data.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Recall again from the web.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Group URLs based on domain and then use GPT-4 to select the final documents</a:t>
            </a:r>
          </a:p>
        </p:txBody>
      </p:sp>
    </p:spTree>
    <p:extLst>
      <p:ext uri="{BB962C8B-B14F-4D97-AF65-F5344CB8AC3E}">
        <p14:creationId xmlns:p14="http://schemas.microsoft.com/office/powerpoint/2010/main" val="195122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6412-5236-CDDB-F695-9E3C9DBC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Step</a:t>
            </a:r>
          </a:p>
        </p:txBody>
      </p:sp>
      <p:pic>
        <p:nvPicPr>
          <p:cNvPr id="7" name="Content Placeholder 6" descr="A diagram of a couple of lines&#10;&#10;Description automatically generated with medium confidence">
            <a:extLst>
              <a:ext uri="{FF2B5EF4-FFF2-40B4-BE49-F238E27FC236}">
                <a16:creationId xmlns:a16="http://schemas.microsoft.com/office/drawing/2014/main" id="{83E5F91A-19C2-9864-9F44-DD57D563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6223"/>
            <a:ext cx="4675875" cy="12100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67321-7AD3-50D6-6A00-C0C20419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D9B6-1A07-9658-60F3-8C946954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13</a:t>
            </a:fld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EF6E8-E55C-F47D-F3B4-553108B73B20}"/>
              </a:ext>
            </a:extLst>
          </p:cNvPr>
          <p:cNvSpPr/>
          <p:nvPr/>
        </p:nvSpPr>
        <p:spPr>
          <a:xfrm>
            <a:off x="838200" y="3273019"/>
            <a:ext cx="10290412" cy="13255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Customized rule-based web parsing for the top domains.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Further utilize LLMs to select the span for instruction and response.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Break down the web page content into instruction pairs.</a:t>
            </a:r>
          </a:p>
        </p:txBody>
      </p:sp>
    </p:spTree>
    <p:extLst>
      <p:ext uri="{BB962C8B-B14F-4D97-AF65-F5344CB8AC3E}">
        <p14:creationId xmlns:p14="http://schemas.microsoft.com/office/powerpoint/2010/main" val="1817256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AFA1-361C-5E59-8357-D796298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 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09AE8-CDDC-12D2-4CFA-4206188E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D2F3F-A193-0DAC-8774-CB7CEB11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14</a:t>
            </a:fld>
            <a:endParaRPr lang="en-CN"/>
          </a:p>
        </p:txBody>
      </p:sp>
      <p:pic>
        <p:nvPicPr>
          <p:cNvPr id="11" name="Content Placeholder 10" descr="A diagram of a refinance&#10;&#10;Description automatically generated">
            <a:extLst>
              <a:ext uri="{FF2B5EF4-FFF2-40B4-BE49-F238E27FC236}">
                <a16:creationId xmlns:a16="http://schemas.microsoft.com/office/drawing/2014/main" id="{8FFF0309-9E42-7060-EBC1-BB58B526F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2339"/>
            <a:ext cx="4730087" cy="107041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C934CB-89D4-043E-7D25-8F541DFFD2B9}"/>
              </a:ext>
            </a:extLst>
          </p:cNvPr>
          <p:cNvSpPr/>
          <p:nvPr/>
        </p:nvSpPr>
        <p:spPr>
          <a:xfrm>
            <a:off x="838200" y="3273019"/>
            <a:ext cx="10290412" cy="13255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Utilizing LLMs like Mixtral-22B and Qwen-72B for refining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Refine the content format and remove noise.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Complete the response if it’s missing, especially in educational websites.</a:t>
            </a:r>
          </a:p>
        </p:txBody>
      </p:sp>
    </p:spTree>
    <p:extLst>
      <p:ext uri="{BB962C8B-B14F-4D97-AF65-F5344CB8AC3E}">
        <p14:creationId xmlns:p14="http://schemas.microsoft.com/office/powerpoint/2010/main" val="262553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31F4-01E4-D6BF-A53B-D950D1F2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Example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E5D108-288B-6448-3584-F123AC72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211"/>
            <a:ext cx="10515600" cy="42081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806C0-1B0B-3DCE-1185-CB087D78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76479-D252-718C-CE47-05B46D50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32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723C-03CB-6605-F82F-A2A6FEF9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Domains</a:t>
            </a:r>
          </a:p>
        </p:txBody>
      </p:sp>
      <p:pic>
        <p:nvPicPr>
          <p:cNvPr id="7" name="Content Placeholder 6" descr="A graph of a number of website usage&#10;&#10;Description automatically generated">
            <a:extLst>
              <a:ext uri="{FF2B5EF4-FFF2-40B4-BE49-F238E27FC236}">
                <a16:creationId xmlns:a16="http://schemas.microsoft.com/office/drawing/2014/main" id="{F26EC830-9158-F4A7-87CB-2D952784D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247" y="1825625"/>
            <a:ext cx="734550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90F91-B24E-0AEC-92F0-78686583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5237-1476-2BE6-A9FD-701F90B0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509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BA0-258D-6643-C7CD-A5D68A9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Type Distribution</a:t>
            </a:r>
          </a:p>
        </p:txBody>
      </p:sp>
      <p:pic>
        <p:nvPicPr>
          <p:cNvPr id="7" name="Content Placeholder 6" descr="A diagram of a pie chart&#10;&#10;Description automatically generated">
            <a:extLst>
              <a:ext uri="{FF2B5EF4-FFF2-40B4-BE49-F238E27FC236}">
                <a16:creationId xmlns:a16="http://schemas.microsoft.com/office/drawing/2014/main" id="{54E8ABFF-BECF-EB75-349A-B6F50A4E9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840" y="1825625"/>
            <a:ext cx="754231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085BC-5636-8A2D-761D-260BC7D7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51074-EF08-4AA6-F91C-99B7ED62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660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555-06C9-7CD1-A52F-161A0911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Case</a:t>
            </a:r>
          </a:p>
        </p:txBody>
      </p:sp>
      <p:pic>
        <p:nvPicPr>
          <p:cNvPr id="7" name="Content Placeholder 6" descr="A screenshot of a paper with equations&#10;&#10;Description automatically generated">
            <a:extLst>
              <a:ext uri="{FF2B5EF4-FFF2-40B4-BE49-F238E27FC236}">
                <a16:creationId xmlns:a16="http://schemas.microsoft.com/office/drawing/2014/main" id="{284600C9-0A4D-F4E6-1339-EE90BA320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541" y="1825625"/>
            <a:ext cx="733891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B217B-AAD8-F794-04A1-E45CF0E2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28510-5271-0584-F38D-0EAA34E0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987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9100-D3B5-A5B2-10AE-71D28F3D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Case</a:t>
            </a:r>
          </a:p>
        </p:txBody>
      </p:sp>
      <p:pic>
        <p:nvPicPr>
          <p:cNvPr id="7" name="Content Placeholder 6" descr="A screenshot of a document&#10;&#10;Description automatically generated">
            <a:extLst>
              <a:ext uri="{FF2B5EF4-FFF2-40B4-BE49-F238E27FC236}">
                <a16:creationId xmlns:a16="http://schemas.microsoft.com/office/drawing/2014/main" id="{9AE0C247-C063-C55F-B818-94CDCC523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117" y="1825625"/>
            <a:ext cx="574376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FAB0E-D439-8425-080E-F913577A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2FEA2-5451-C300-6518-A908320E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177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A6DF-2A6F-8667-FDC4-101F1E46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87E15-EE4E-2B76-53AB-B45D2DE59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Instruction Training Data from the Web.</a:t>
            </a:r>
          </a:p>
          <a:p>
            <a:endParaRPr lang="en-US" dirty="0"/>
          </a:p>
          <a:p>
            <a:r>
              <a:rPr lang="en-US" dirty="0"/>
              <a:t>Towards more robust foundation model benchmarks.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Future Directions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1DE83-9FE4-4AE4-2D60-D78D857D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625AF-A65A-3D3F-A9A7-1869C6D0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301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F00F-9997-1A8D-BDF3-6397D30D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(Reasoning)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157E30-BB15-9D6A-300B-58119346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476" y="1933789"/>
            <a:ext cx="6264798" cy="5122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786E2-3E95-8AAC-8905-7121A5DF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ACE2A-E279-5485-316D-C6B3AA45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20</a:t>
            </a:fld>
            <a:endParaRPr lang="en-CN"/>
          </a:p>
        </p:txBody>
      </p:sp>
      <p:pic>
        <p:nvPicPr>
          <p:cNvPr id="9" name="Picture 8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AB24723-153B-9EC0-C2A6-73E41C06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8" y="2384825"/>
            <a:ext cx="6345186" cy="36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E7A-50B2-7D8C-0FC5-BA1BA6EE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(Reasoning)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E54FB-D646-F1C7-046C-3BAE57E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97368-9B04-189B-95CF-0BE2458E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21</a:t>
            </a:fld>
            <a:endParaRPr lang="en-CN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44DE52D-2E53-EDF1-FCA1-0DC13292B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380" y="1653907"/>
            <a:ext cx="7772399" cy="635534"/>
          </a:xfrm>
        </p:spPr>
      </p:pic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2086DCE7-507A-CB5F-1629-1C73DE5C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81" y="2256770"/>
            <a:ext cx="7772400" cy="34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BFBE-07C9-2E34-B7C1-3027CFA2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(General)</a:t>
            </a:r>
          </a:p>
        </p:txBody>
      </p:sp>
      <p:pic>
        <p:nvPicPr>
          <p:cNvPr id="7" name="Content Placeholder 6" descr="A table with numbers and a number of items&#10;&#10;Description automatically generated">
            <a:extLst>
              <a:ext uri="{FF2B5EF4-FFF2-40B4-BE49-F238E27FC236}">
                <a16:creationId xmlns:a16="http://schemas.microsoft.com/office/drawing/2014/main" id="{9AB9A839-6CC1-AB4C-8A0B-A0585E531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400" y="1825625"/>
            <a:ext cx="964119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1855A-56A4-C1F0-9581-8EAFCF81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10EA4-B5BC-EB7C-F107-8F4C441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9674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2D4-7C1B-954C-627C-078C815C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 (Sources)</a:t>
            </a:r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E1F027DE-371D-CC66-97E4-3D5BEB59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808" y="2489371"/>
            <a:ext cx="6200321" cy="26238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C1C27-2E74-CF5B-79BF-709F032C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967F-994D-630B-E513-575529B8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011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FA30-94F8-F636-9A4D-027CA26B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 (Steps)</a:t>
            </a:r>
          </a:p>
        </p:txBody>
      </p:sp>
      <p:pic>
        <p:nvPicPr>
          <p:cNvPr id="7" name="Content Placeholder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C9E63B7-557D-C639-8DF5-95D536954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3929"/>
            <a:ext cx="10515600" cy="34147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310A1-90B5-F3BB-A884-2F988DBF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6C817-A517-35FF-7534-EBF3A543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29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BA90-B963-515D-ADAC-92030E28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FC83-BD62-7D08-BD3A-E2BC4500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up instruction tuning data is important.</a:t>
            </a:r>
          </a:p>
          <a:p>
            <a:endParaRPr lang="en-US" dirty="0"/>
          </a:p>
          <a:p>
            <a:r>
              <a:rPr lang="en-US" dirty="0"/>
              <a:t>Extraction and Refining are necessary steps to improve perf.</a:t>
            </a:r>
          </a:p>
          <a:p>
            <a:endParaRPr lang="en-US" dirty="0"/>
          </a:p>
          <a:p>
            <a:r>
              <a:rPr lang="en-US" dirty="0"/>
              <a:t>SFT loss is more effective than LM loss.</a:t>
            </a:r>
          </a:p>
          <a:p>
            <a:endParaRPr lang="en-US" dirty="0"/>
          </a:p>
          <a:p>
            <a:r>
              <a:rPr lang="en-US" dirty="0"/>
              <a:t>Utilizing more capable models in the middle could lead to further improvement. However, we don’t have the resources.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9C0C0-741F-E6AF-8E79-B3661A46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CAFB-92C1-8AC7-0069-5CC7A9B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067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A88B-D4EE-8981-8521-64D1CAD8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MMLU-Pro: A More Robust and Challenging Multi-Task Language Understanding Benchmark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58E5-CB4A-1442-58C2-9AE4F8070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Yubo</a:t>
            </a:r>
            <a:r>
              <a:rPr lang="en-US" dirty="0"/>
              <a:t> Wang, </a:t>
            </a:r>
            <a:r>
              <a:rPr lang="en-US" dirty="0" err="1"/>
              <a:t>Xueguang</a:t>
            </a:r>
            <a:r>
              <a:rPr lang="en-US" dirty="0"/>
              <a:t> Ma, Ge Zhang, </a:t>
            </a:r>
            <a:r>
              <a:rPr lang="en-US" dirty="0" err="1"/>
              <a:t>Yuansheng</a:t>
            </a:r>
            <a:r>
              <a:rPr lang="en-US" dirty="0"/>
              <a:t> Ni, </a:t>
            </a:r>
            <a:r>
              <a:rPr lang="en-US" dirty="0" err="1"/>
              <a:t>Abhranil</a:t>
            </a:r>
            <a:r>
              <a:rPr lang="en-US" dirty="0"/>
              <a:t> Chandra, </a:t>
            </a:r>
            <a:r>
              <a:rPr lang="en-US" dirty="0" err="1"/>
              <a:t>Shiguang</a:t>
            </a:r>
            <a:r>
              <a:rPr lang="en-US" dirty="0"/>
              <a:t> Guo, </a:t>
            </a:r>
            <a:r>
              <a:rPr lang="en-US" dirty="0" err="1"/>
              <a:t>Weiming</a:t>
            </a:r>
            <a:r>
              <a:rPr lang="en-US" dirty="0"/>
              <a:t> Ren, </a:t>
            </a:r>
            <a:r>
              <a:rPr lang="en-US" dirty="0" err="1"/>
              <a:t>Aaran</a:t>
            </a:r>
            <a:r>
              <a:rPr lang="en-US" dirty="0"/>
              <a:t> </a:t>
            </a:r>
            <a:r>
              <a:rPr lang="en-US" dirty="0" err="1"/>
              <a:t>Arulraj</a:t>
            </a:r>
            <a:r>
              <a:rPr lang="en-US" dirty="0"/>
              <a:t>, Xuan He, </a:t>
            </a:r>
            <a:r>
              <a:rPr lang="en-US" dirty="0" err="1"/>
              <a:t>Ziyan</a:t>
            </a:r>
            <a:r>
              <a:rPr lang="en-US" dirty="0"/>
              <a:t> Jiang, </a:t>
            </a:r>
            <a:r>
              <a:rPr lang="en-US" dirty="0" err="1"/>
              <a:t>Tianle</a:t>
            </a:r>
            <a:r>
              <a:rPr lang="en-US" dirty="0"/>
              <a:t> Li, Max Ku, Kai Wang, Alex Zhuang, </a:t>
            </a:r>
            <a:r>
              <a:rPr lang="en-US" dirty="0" err="1"/>
              <a:t>Rongqi</a:t>
            </a:r>
            <a:r>
              <a:rPr lang="en-US" dirty="0"/>
              <a:t> Fan, Xiang Yue,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  <a:p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err="1">
                <a:solidFill>
                  <a:srgbClr val="FF0000"/>
                </a:solidFill>
              </a:rPr>
              <a:t>NeurIPS</a:t>
            </a:r>
            <a:r>
              <a:rPr lang="en-US" dirty="0">
                <a:solidFill>
                  <a:srgbClr val="FF0000"/>
                </a:solidFill>
              </a:rPr>
              <a:t> 2024 Dataset Track]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0C1D-E39E-5E97-A4B1-4A0044C5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3B94B-8043-3CB4-FBB9-8977F94B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23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2D6E-2FD2-83FE-449D-698F0D52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9E1D-1D11-CF62-09F2-017E0B173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saturation </a:t>
            </a:r>
            <a:r>
              <a:rPr lang="en-US" dirty="0"/>
              <a:t>(90%+) on MMLU limits differentiation between advanced models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Knowledge-focused questions </a:t>
            </a:r>
            <a:r>
              <a:rPr lang="en-US" dirty="0"/>
              <a:t>with 4 options enable shortcut exploitation rather than understanding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Dataset noise </a:t>
            </a:r>
            <a:r>
              <a:rPr lang="en-US" dirty="0"/>
              <a:t>creates artificial performance ceiling, reducing benchmark effectiveness</a:t>
            </a:r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D07AB-CD26-5E28-31E6-AE6C80CE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01C8-A9EC-19E0-2E61-9284B142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2047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5B75-F092-0FFA-782E-6E860B69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 from MMLU: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D081-1FCD-CE32-2DA2-BD087A14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13068"/>
            <a:ext cx="8946541" cy="41954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Expanded answer choices from 4 to 10 options, reducing random guess probability from 25% to 10%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robustness to prompt variations, with sensitivity reduced from 4-5% (MMLU) to 2% (MMLU-Pro)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focus on reasoning over knowledge-based questions, evidenced by 20% improvement with CoT 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37EF8D-9427-4C2D-E000-1FACA4D802A2}"/>
              </a:ext>
            </a:extLst>
          </p:cNvPr>
          <p:cNvGrpSpPr/>
          <p:nvPr/>
        </p:nvGrpSpPr>
        <p:grpSpPr>
          <a:xfrm>
            <a:off x="1633559" y="4441804"/>
            <a:ext cx="7576067" cy="1998838"/>
            <a:chOff x="1793049" y="4441804"/>
            <a:chExt cx="7576067" cy="19988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4D6BB1-FDDD-64F8-3CF8-087E1CDECB1D}"/>
                </a:ext>
              </a:extLst>
            </p:cNvPr>
            <p:cNvGrpSpPr/>
            <p:nvPr/>
          </p:nvGrpSpPr>
          <p:grpSpPr>
            <a:xfrm>
              <a:off x="7441083" y="4441804"/>
              <a:ext cx="1928033" cy="1963303"/>
              <a:chOff x="3718082" y="1809000"/>
              <a:chExt cx="3103117" cy="3182684"/>
            </a:xfrm>
          </p:grpSpPr>
          <p:pic>
            <p:nvPicPr>
              <p:cNvPr id="27" name="图片 6">
                <a:extLst>
                  <a:ext uri="{FF2B5EF4-FFF2-40B4-BE49-F238E27FC236}">
                    <a16:creationId xmlns:a16="http://schemas.microsoft.com/office/drawing/2014/main" id="{E6655FE8-3953-7F23-590A-4B7F6D68B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8082" y="1809000"/>
                <a:ext cx="3103117" cy="1034372"/>
              </a:xfrm>
              <a:prstGeom prst="rect">
                <a:avLst/>
              </a:prstGeom>
            </p:spPr>
          </p:pic>
          <p:pic>
            <p:nvPicPr>
              <p:cNvPr id="28" name="图片 8">
                <a:extLst>
                  <a:ext uri="{FF2B5EF4-FFF2-40B4-BE49-F238E27FC236}">
                    <a16:creationId xmlns:a16="http://schemas.microsoft.com/office/drawing/2014/main" id="{DF015B1E-58A2-2B21-4824-EABFFD161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082" y="3957312"/>
                <a:ext cx="3103117" cy="1034372"/>
              </a:xfrm>
              <a:prstGeom prst="rect">
                <a:avLst/>
              </a:prstGeom>
            </p:spPr>
          </p:pic>
          <p:pic>
            <p:nvPicPr>
              <p:cNvPr id="29" name="图片 10">
                <a:extLst>
                  <a:ext uri="{FF2B5EF4-FFF2-40B4-BE49-F238E27FC236}">
                    <a16:creationId xmlns:a16="http://schemas.microsoft.com/office/drawing/2014/main" id="{994A6B55-7113-5F69-AE9A-D37949D11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8082" y="2883156"/>
                <a:ext cx="3103117" cy="1034372"/>
              </a:xfrm>
              <a:prstGeom prst="rect">
                <a:avLst/>
              </a:prstGeom>
            </p:spPr>
          </p:pic>
        </p:grpSp>
        <p:pic>
          <p:nvPicPr>
            <p:cNvPr id="21" name="图片 4">
              <a:extLst>
                <a:ext uri="{FF2B5EF4-FFF2-40B4-BE49-F238E27FC236}">
                  <a16:creationId xmlns:a16="http://schemas.microsoft.com/office/drawing/2014/main" id="{D5051B5B-4564-560B-AD13-899AE1A30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27"/>
            <a:stretch/>
          </p:blipFill>
          <p:spPr>
            <a:xfrm>
              <a:off x="1793049" y="4441804"/>
              <a:ext cx="1993853" cy="1963478"/>
            </a:xfrm>
            <a:prstGeom prst="rect">
              <a:avLst/>
            </a:prstGeom>
          </p:spPr>
        </p:pic>
        <p:pic>
          <p:nvPicPr>
            <p:cNvPr id="23" name="图片 20">
              <a:extLst>
                <a:ext uri="{FF2B5EF4-FFF2-40B4-BE49-F238E27FC236}">
                  <a16:creationId xmlns:a16="http://schemas.microsoft.com/office/drawing/2014/main" id="{56C8091D-98C2-87CF-E583-C2FC7D65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1527" y="5458903"/>
              <a:ext cx="1483103" cy="981739"/>
            </a:xfrm>
            <a:prstGeom prst="rect">
              <a:avLst/>
            </a:prstGeom>
          </p:spPr>
        </p:pic>
        <p:pic>
          <p:nvPicPr>
            <p:cNvPr id="24" name="图片 22">
              <a:extLst>
                <a:ext uri="{FF2B5EF4-FFF2-40B4-BE49-F238E27FC236}">
                  <a16:creationId xmlns:a16="http://schemas.microsoft.com/office/drawing/2014/main" id="{AF374DB0-2D1A-70FB-094F-B82AB52EB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5259" y="4441804"/>
              <a:ext cx="1483103" cy="981739"/>
            </a:xfrm>
            <a:prstGeom prst="rect">
              <a:avLst/>
            </a:prstGeom>
          </p:spPr>
        </p:pic>
        <p:pic>
          <p:nvPicPr>
            <p:cNvPr id="25" name="图片 26">
              <a:extLst>
                <a:ext uri="{FF2B5EF4-FFF2-40B4-BE49-F238E27FC236}">
                  <a16:creationId xmlns:a16="http://schemas.microsoft.com/office/drawing/2014/main" id="{B4550F89-4861-1A5A-7371-C2BCED1B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1526" y="4441804"/>
              <a:ext cx="1483103" cy="981739"/>
            </a:xfrm>
            <a:prstGeom prst="rect">
              <a:avLst/>
            </a:prstGeom>
          </p:spPr>
        </p:pic>
        <p:pic>
          <p:nvPicPr>
            <p:cNvPr id="26" name="图片 31">
              <a:extLst>
                <a:ext uri="{FF2B5EF4-FFF2-40B4-BE49-F238E27FC236}">
                  <a16:creationId xmlns:a16="http://schemas.microsoft.com/office/drawing/2014/main" id="{CDBEAD57-BD24-FF93-A657-829C6384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95391" y="5458990"/>
              <a:ext cx="1482970" cy="981652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5B08D-3B13-E75C-5D89-9BBA70F0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EDE57-F0AC-4E7F-1342-F75E0DFA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013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Construction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E9D1-114B-4C87-7222-9E1809880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Filtering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Question Collection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Augmentation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Expert Review</a:t>
            </a:r>
            <a:endParaRPr lang="en-C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011A82-BD78-3C82-C118-1483430B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16" y="4542335"/>
            <a:ext cx="8128018" cy="11252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47466-6143-CEF3-BDA6-B02AA199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4029D-4620-D284-688D-7A5DA4A9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713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B937-043E-A540-06E8-4EEA8B24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MAmmoTH2: Scaling Instructions from the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4B776-22AA-5CB5-70DF-91B32572C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Xiang Yue, </a:t>
            </a:r>
            <a:r>
              <a:rPr lang="en-US" dirty="0" err="1"/>
              <a:t>Tuney</a:t>
            </a:r>
            <a:r>
              <a:rPr lang="en-US" dirty="0"/>
              <a:t> Zheng, Ge Zhang,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err="1">
                <a:solidFill>
                  <a:srgbClr val="FF0000"/>
                </a:solidFill>
              </a:rPr>
              <a:t>NeurIPS</a:t>
            </a:r>
            <a:r>
              <a:rPr lang="en-US" dirty="0">
                <a:solidFill>
                  <a:srgbClr val="FF0000"/>
                </a:solidFill>
              </a:rPr>
              <a:t> 2024 Dataset Track]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587-53EC-2B56-DAEB-2C876DB8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F5B1-B77F-1A60-80FF-4B36EF58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7777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4E63-8E8B-6FEA-FE8B-B6D4476E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6AB9-578D-6C7D-16D9-70B04A20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dataset consolidates questions from several sources: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b="1" dirty="0"/>
              <a:t>Original MMLU Questions: </a:t>
            </a:r>
            <a:r>
              <a:rPr lang="en-US" dirty="0"/>
              <a:t>Part of the dataset comes from the original MMLU dataset. We remove the trivial and ambiguous questions.</a:t>
            </a:r>
          </a:p>
          <a:p>
            <a:r>
              <a:rPr lang="en-US" b="1" dirty="0"/>
              <a:t>STEM Website: </a:t>
            </a:r>
            <a:r>
              <a:rPr lang="en-US" dirty="0"/>
              <a:t>Hand-picking high-quality STEM problems from the Internet.</a:t>
            </a:r>
          </a:p>
          <a:p>
            <a:r>
              <a:rPr lang="en-US" b="1" dirty="0" err="1"/>
              <a:t>TheoremQA</a:t>
            </a:r>
            <a:r>
              <a:rPr lang="en-US" b="1" dirty="0"/>
              <a:t>: </a:t>
            </a:r>
            <a:r>
              <a:rPr lang="en-US" dirty="0"/>
              <a:t>A high-quality collection of human-annotated questions specifically requiring theorem application to solve.</a:t>
            </a:r>
          </a:p>
          <a:p>
            <a:r>
              <a:rPr lang="en-US" b="1" dirty="0" err="1"/>
              <a:t>SciBench</a:t>
            </a:r>
            <a:r>
              <a:rPr lang="en-US" b="1" dirty="0"/>
              <a:t>: </a:t>
            </a:r>
            <a:r>
              <a:rPr lang="en-US" dirty="0"/>
              <a:t>Science questions from college exams.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BD910-AAFD-4B7F-A147-54A7F466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D3A29-7CE0-6FB7-A3FC-0EF4D6AF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7213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  <a:endParaRPr lang="en-CN" dirty="0"/>
          </a:p>
        </p:txBody>
      </p:sp>
      <p:pic>
        <p:nvPicPr>
          <p:cNvPr id="6" name="图片 4" descr="图表, 饼图&#10;&#10;描述已自动生成">
            <a:extLst>
              <a:ext uri="{FF2B5EF4-FFF2-40B4-BE49-F238E27FC236}">
                <a16:creationId xmlns:a16="http://schemas.microsoft.com/office/drawing/2014/main" id="{37BDD58B-728E-AB25-FB70-9BF3A76F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" b="5434"/>
          <a:stretch/>
        </p:blipFill>
        <p:spPr>
          <a:xfrm>
            <a:off x="6390166" y="1502145"/>
            <a:ext cx="3522281" cy="2316273"/>
          </a:xfrm>
          <a:prstGeom prst="rect">
            <a:avLst/>
          </a:prstGeom>
        </p:spPr>
      </p:pic>
      <p:pic>
        <p:nvPicPr>
          <p:cNvPr id="7" name="图片 2" descr="图表, 饼图&#10;&#10;描述已自动生成">
            <a:extLst>
              <a:ext uri="{FF2B5EF4-FFF2-40B4-BE49-F238E27FC236}">
                <a16:creationId xmlns:a16="http://schemas.microsoft.com/office/drawing/2014/main" id="{1DFA7204-8826-7111-75F7-6FD14446C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" b="5434"/>
          <a:stretch/>
        </p:blipFill>
        <p:spPr>
          <a:xfrm>
            <a:off x="6474435" y="3929248"/>
            <a:ext cx="3353744" cy="2205442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E3D839B-1B18-1A54-7F7D-6A510CDCB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72177"/>
              </p:ext>
            </p:extLst>
          </p:nvPr>
        </p:nvGraphicFramePr>
        <p:xfrm>
          <a:off x="1056903" y="1641838"/>
          <a:ext cx="4282576" cy="4492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0644">
                  <a:extLst>
                    <a:ext uri="{9D8B030D-6E8A-4147-A177-3AD203B41FA5}">
                      <a16:colId xmlns:a16="http://schemas.microsoft.com/office/drawing/2014/main" val="1761241787"/>
                    </a:ext>
                  </a:extLst>
                </a:gridCol>
                <a:gridCol w="1070644">
                  <a:extLst>
                    <a:ext uri="{9D8B030D-6E8A-4147-A177-3AD203B41FA5}">
                      <a16:colId xmlns:a16="http://schemas.microsoft.com/office/drawing/2014/main" val="1808646274"/>
                    </a:ext>
                  </a:extLst>
                </a:gridCol>
                <a:gridCol w="1070644">
                  <a:extLst>
                    <a:ext uri="{9D8B030D-6E8A-4147-A177-3AD203B41FA5}">
                      <a16:colId xmlns:a16="http://schemas.microsoft.com/office/drawing/2014/main" val="3465505015"/>
                    </a:ext>
                  </a:extLst>
                </a:gridCol>
                <a:gridCol w="1070644">
                  <a:extLst>
                    <a:ext uri="{9D8B030D-6E8A-4147-A177-3AD203B41FA5}">
                      <a16:colId xmlns:a16="http://schemas.microsoft.com/office/drawing/2014/main" val="3962724375"/>
                    </a:ext>
                  </a:extLst>
                </a:gridCol>
              </a:tblGrid>
              <a:tr h="4032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Discipline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Number of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From Original MMLU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Newly Added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26263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Math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1351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846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505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64953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Physics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1299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888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513811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Chemistry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1132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178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954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4613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1101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1101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30579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Engineering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969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902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990683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924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924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684244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Economics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844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400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596446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Health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818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818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820598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Psychology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798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493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305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266669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Business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789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634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576730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Biology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717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219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498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34163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Philosophy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27205"/>
                  </a:ext>
                </a:extLst>
              </a:tr>
              <a:tr h="40323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Computer Science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410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274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136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79569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History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381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>
                          <a:solidFill>
                            <a:schemeClr val="tx1"/>
                          </a:solidFill>
                          <a:effectLst/>
                        </a:rPr>
                        <a:t>381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323586"/>
                  </a:ext>
                </a:extLst>
              </a:tr>
              <a:tr h="25995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b="1" dirty="0">
                          <a:solidFill>
                            <a:schemeClr val="tx1"/>
                          </a:solidFill>
                          <a:effectLst/>
                        </a:rPr>
                        <a:t>12032</a:t>
                      </a:r>
                      <a:endParaRPr lang="en-CN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6810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N" sz="1100" dirty="0">
                          <a:solidFill>
                            <a:schemeClr val="tx1"/>
                          </a:solidFill>
                          <a:effectLst/>
                        </a:rPr>
                        <a:t>5222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58642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5C012-F9A2-1B91-794E-D5B4E251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6CD65-1D61-912F-8C45-3369A6BB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2213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F438E-8BE3-0B0F-F47B-29BAFC72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38" y="1688491"/>
            <a:ext cx="3782713" cy="42729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Platform &amp; Scale</a:t>
            </a:r>
          </a:p>
          <a:p>
            <a:pPr lvl="1"/>
            <a:r>
              <a:rPr lang="en-US" dirty="0"/>
              <a:t>Hosted on Hugging Face Space</a:t>
            </a:r>
          </a:p>
          <a:p>
            <a:pPr lvl="1"/>
            <a:r>
              <a:rPr lang="en-US" dirty="0"/>
              <a:t>Features 100+ popular models</a:t>
            </a:r>
          </a:p>
          <a:p>
            <a:pPr lvl="1"/>
            <a:r>
              <a:rPr lang="en-US" dirty="0"/>
              <a:t>Includes both open-source and closed-source models</a:t>
            </a:r>
          </a:p>
          <a:p>
            <a:r>
              <a:rPr lang="en-US" dirty="0"/>
              <a:t>Model Coverage</a:t>
            </a:r>
          </a:p>
          <a:p>
            <a:pPr lvl="1"/>
            <a:r>
              <a:rPr lang="en-US" dirty="0"/>
              <a:t>Open-source models:      135M - 399B parameters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Search by model name</a:t>
            </a:r>
          </a:p>
          <a:p>
            <a:pPr lvl="1"/>
            <a:r>
              <a:rPr lang="en-US" dirty="0"/>
              <a:t>Filter by parameter count</a:t>
            </a:r>
            <a:r>
              <a:rPr lang="zh-CN" altLang="en-US" dirty="0"/>
              <a:t> </a:t>
            </a:r>
            <a:r>
              <a:rPr lang="en-US" altLang="zh-CN" dirty="0"/>
              <a:t>and </a:t>
            </a:r>
            <a:r>
              <a:rPr lang="en-US" dirty="0"/>
              <a:t>subject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B6ABA-273D-6A6B-F04B-B677A0E8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51" y="1688491"/>
            <a:ext cx="6588972" cy="43701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9FF63-86B6-A6D4-A99E-74BFE45E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E9074-765E-4827-197E-60522043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7401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E9D1-114B-4C87-7222-9E1809880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Difficulty Level</a:t>
            </a:r>
          </a:p>
          <a:p>
            <a:endParaRPr lang="en-US" dirty="0"/>
          </a:p>
          <a:p>
            <a:r>
              <a:rPr lang="en-US" dirty="0"/>
              <a:t>2. Reasoning Level</a:t>
            </a:r>
          </a:p>
          <a:p>
            <a:endParaRPr lang="en-US" dirty="0"/>
          </a:p>
          <a:p>
            <a:r>
              <a:rPr lang="en-US" dirty="0"/>
              <a:t>3. Robustness Degree</a:t>
            </a:r>
          </a:p>
          <a:p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73C80-6588-9709-210F-B82795B5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50DF5-AAA6-A7A4-B3E7-A38135B4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25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1: Difficulty Level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E9D1-114B-4C87-7222-9E1809880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2079260"/>
            <a:ext cx="5449890" cy="3488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MMLU vs MMLU-Pro Model Performance Analysis</a:t>
            </a:r>
          </a:p>
          <a:p>
            <a:pPr marL="0" indent="0">
              <a:buNone/>
            </a:pPr>
            <a:endParaRPr lang="en-CN" dirty="0"/>
          </a:p>
          <a:p>
            <a:r>
              <a:rPr lang="en-US" dirty="0"/>
              <a:t>Score Clustering in MMLU</a:t>
            </a:r>
          </a:p>
          <a:p>
            <a:r>
              <a:rPr lang="en-US" dirty="0"/>
              <a:t>Better Differentiation</a:t>
            </a:r>
          </a:p>
          <a:p>
            <a:r>
              <a:rPr lang="en-US" dirty="0"/>
              <a:t>Room for Improvement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C3F84-E20A-2AFB-1E25-26C21B44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64" y="1950721"/>
            <a:ext cx="5163472" cy="392654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D623F-11DA-A486-4B8F-82DD255D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2A66-7B29-0A31-A639-50DD865F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225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2: Reasoning Level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A5833B-C846-4DB7-7F9F-385FE76F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74" y="3517193"/>
            <a:ext cx="6475452" cy="241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CoT vs Direct Answering: Performance Analysis</a:t>
            </a:r>
            <a:endParaRPr lang="en-CN" dirty="0"/>
          </a:p>
          <a:p>
            <a:r>
              <a:rPr lang="en-US" dirty="0"/>
              <a:t>Overall Performance Trend</a:t>
            </a:r>
          </a:p>
          <a:p>
            <a:r>
              <a:rPr lang="en-US" dirty="0"/>
              <a:t>Model-Specific Improvements</a:t>
            </a:r>
          </a:p>
          <a:p>
            <a:r>
              <a:rPr lang="en-US" dirty="0"/>
              <a:t>Key Implications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FEB33-64DA-A79D-774B-5BF144BD7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"/>
          <a:stretch/>
        </p:blipFill>
        <p:spPr>
          <a:xfrm>
            <a:off x="800873" y="1690688"/>
            <a:ext cx="6312445" cy="1495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C9DD7-AB48-274F-08EF-D7405815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75159-1808-D93E-C381-1F0FCB32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564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10A0-3172-2983-73B70D7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3: Robustness Degree</a:t>
            </a: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5CFB82-360E-1BDB-6B72-A78C4D82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19432"/>
            <a:ext cx="5873024" cy="4455737"/>
          </a:xfrm>
        </p:spPr>
        <p:txBody>
          <a:bodyPr>
            <a:normAutofit/>
          </a:bodyPr>
          <a:lstStyle/>
          <a:p>
            <a:r>
              <a:rPr lang="en-US" dirty="0"/>
              <a:t>Tested using 24 different reasonable prompts</a:t>
            </a:r>
          </a:p>
          <a:p>
            <a:endParaRPr lang="en-US" dirty="0"/>
          </a:p>
          <a:p>
            <a:r>
              <a:rPr lang="en-US" dirty="0"/>
              <a:t>Benchmark Comparison</a:t>
            </a:r>
          </a:p>
          <a:p>
            <a:pPr marL="457200" lvl="1" indent="0">
              <a:buNone/>
            </a:pPr>
            <a:r>
              <a:rPr lang="en-US" dirty="0"/>
              <a:t>MMLU: </a:t>
            </a:r>
          </a:p>
          <a:p>
            <a:pPr lvl="1"/>
            <a:r>
              <a:rPr lang="en-US" dirty="0"/>
              <a:t>General variation: 4-5%</a:t>
            </a:r>
          </a:p>
          <a:p>
            <a:pPr lvl="1"/>
            <a:r>
              <a:rPr lang="en-US" dirty="0"/>
              <a:t>Maximum variation: 10.98%</a:t>
            </a:r>
          </a:p>
          <a:p>
            <a:pPr marL="457200" lvl="1" indent="0">
              <a:buNone/>
            </a:pPr>
            <a:r>
              <a:rPr lang="en-US" dirty="0"/>
              <a:t>MMLU-Pro: </a:t>
            </a:r>
          </a:p>
          <a:p>
            <a:pPr lvl="1"/>
            <a:r>
              <a:rPr lang="en-US" dirty="0"/>
              <a:t>General variation: ~2%</a:t>
            </a:r>
          </a:p>
          <a:p>
            <a:pPr lvl="1"/>
            <a:r>
              <a:rPr lang="en-US" dirty="0"/>
              <a:t>Maximum variation: 3.74%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1CA04-5916-93F5-6C88-F4122B31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82" y="1853248"/>
            <a:ext cx="4232886" cy="3363560"/>
          </a:xfrm>
          <a:prstGeom prst="rect">
            <a:avLst/>
          </a:prstGeom>
        </p:spPr>
      </p:pic>
      <p:sp>
        <p:nvSpPr>
          <p:cNvPr id="5" name="TextBox 56">
            <a:extLst>
              <a:ext uri="{FF2B5EF4-FFF2-40B4-BE49-F238E27FC236}">
                <a16:creationId xmlns:a16="http://schemas.microsoft.com/office/drawing/2014/main" id="{7AE6FE37-BCDC-D7A4-B86D-ED546E4CAD00}"/>
              </a:ext>
            </a:extLst>
          </p:cNvPr>
          <p:cNvSpPr txBox="1"/>
          <p:nvPr/>
        </p:nvSpPr>
        <p:spPr>
          <a:xfrm>
            <a:off x="4500974" y="5381352"/>
            <a:ext cx="902970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100" dirty="0">
                <a:solidFill>
                  <a:schemeClr val="tx1"/>
                </a:solidFill>
              </a:rPr>
              <a:t>Performance Variability under Different Prompts on MMLU and MMLU-Pro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F1A1E-9654-9635-4BE2-759555D4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0F0BF-0D1E-F617-5C5C-42EE160C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3245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A833-9726-5FAA-0397-521A50C5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GPT-4o Error Analysis on MMLU-Pro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0CF62-76E1-3788-F0DE-7D5C613A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Analysis of 120 randomly selected errors</a:t>
            </a:r>
          </a:p>
          <a:p>
            <a:pPr lvl="1"/>
            <a:r>
              <a:rPr lang="en-US" dirty="0"/>
              <a:t>Evaluated by expert annotators</a:t>
            </a:r>
          </a:p>
          <a:p>
            <a:r>
              <a:rPr lang="en-US" dirty="0"/>
              <a:t>Reasoning Errors: 39%</a:t>
            </a:r>
          </a:p>
          <a:p>
            <a:pPr lvl="1"/>
            <a:r>
              <a:rPr lang="en-US" dirty="0"/>
              <a:t>Logical inconsistencies</a:t>
            </a:r>
          </a:p>
          <a:p>
            <a:pPr lvl="1"/>
            <a:r>
              <a:rPr lang="en-US" dirty="0"/>
              <a:t>Pattern recognition vs true understanding</a:t>
            </a:r>
          </a:p>
          <a:p>
            <a:r>
              <a:rPr lang="en-US" dirty="0"/>
              <a:t>Knowledge Gaps: 35%</a:t>
            </a:r>
          </a:p>
          <a:p>
            <a:pPr lvl="1"/>
            <a:r>
              <a:rPr lang="en-US" dirty="0"/>
              <a:t>Lack of specialized domain knowledge</a:t>
            </a:r>
          </a:p>
          <a:p>
            <a:pPr lvl="1"/>
            <a:r>
              <a:rPr lang="en-US" dirty="0"/>
              <a:t>Issues with technical applications</a:t>
            </a:r>
          </a:p>
          <a:p>
            <a:r>
              <a:rPr lang="en-US" dirty="0"/>
              <a:t>Calculation Errors: 12%</a:t>
            </a:r>
          </a:p>
          <a:p>
            <a:pPr lvl="1"/>
            <a:r>
              <a:rPr lang="en-US" dirty="0"/>
              <a:t>Correct formulas but wrong computations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4206F-7953-011B-E74C-0AA88CAC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E5F6D-BA1B-3131-13B9-AF8C97CB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446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6870-F805-F888-99A1-B8C54097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the future AI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99DD6-F42F-6E1F-F056-E55CEAB3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B3029-3106-78F9-664F-F83EC72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38</a:t>
            </a:fld>
            <a:endParaRPr lang="en-CN"/>
          </a:p>
        </p:txBody>
      </p:sp>
      <p:pic>
        <p:nvPicPr>
          <p:cNvPr id="9218" name="Picture 2" descr="Project Astra: the future of AI at Google is fast, multi-modal assistants  like Gemini Live - The Verge">
            <a:extLst>
              <a:ext uri="{FF2B5EF4-FFF2-40B4-BE49-F238E27FC236}">
                <a16:creationId xmlns:a16="http://schemas.microsoft.com/office/drawing/2014/main" id="{444F2DEC-619F-6DB5-6C7D-5EA44ABF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95" y="1690688"/>
            <a:ext cx="8000010" cy="41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7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FC0F-4FDA-1063-5435-10F6746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the future AI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7FE46-E93E-31F6-15C6-C71185E5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BCB2C-A2F7-6638-8903-CDA67ADD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39</a:t>
            </a:fld>
            <a:endParaRPr lang="en-CN"/>
          </a:p>
        </p:txBody>
      </p:sp>
      <p:pic>
        <p:nvPicPr>
          <p:cNvPr id="10242" name="Picture 2" descr="Anthropic's new AI can use computers like a human, redefining automation  for enterprises | VentureBeat">
            <a:extLst>
              <a:ext uri="{FF2B5EF4-FFF2-40B4-BE49-F238E27FC236}">
                <a16:creationId xmlns:a16="http://schemas.microsoft.com/office/drawing/2014/main" id="{15F5F1F5-4060-3644-F0DD-A033E0D9B4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1690688"/>
            <a:ext cx="7837714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29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A81C-E886-2D11-89DE-838FEA2D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Training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844D0-70AE-4D83-5CFD-066C3144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45462-0F9A-601D-C75D-C1F6F4E8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4</a:t>
            </a:fld>
            <a:endParaRPr lang="en-CN"/>
          </a:p>
        </p:txBody>
      </p:sp>
      <p:pic>
        <p:nvPicPr>
          <p:cNvPr id="7170" name="Picture 2" descr="LLM Reinforcement Learning: Enhancing AI Performance">
            <a:extLst>
              <a:ext uri="{FF2B5EF4-FFF2-40B4-BE49-F238E27FC236}">
                <a16:creationId xmlns:a16="http://schemas.microsoft.com/office/drawing/2014/main" id="{BBA80334-32F0-079B-EACE-51A96E41C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98" y="1825625"/>
            <a:ext cx="73398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47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0354-C999-A60F-7C19-BABBC88E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C0BD-1006-FC70-73D8-2B2015549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information will feed in the model in the form of perception instead of text.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Audios</a:t>
            </a:r>
          </a:p>
          <a:p>
            <a:endParaRPr lang="en-US" dirty="0"/>
          </a:p>
          <a:p>
            <a:r>
              <a:rPr lang="en-US" dirty="0"/>
              <a:t>How to deal with the really long context in multimodal models?</a:t>
            </a:r>
          </a:p>
          <a:p>
            <a:pPr lvl="1"/>
            <a:r>
              <a:rPr lang="en-US" dirty="0"/>
              <a:t>Self-attention with 10M tokens?</a:t>
            </a:r>
          </a:p>
          <a:p>
            <a:pPr lvl="1"/>
            <a:r>
              <a:rPr lang="en-US" dirty="0"/>
              <a:t>More efficient architecture?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9450B-28AA-8081-4C0C-78B45677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446E2-3751-F718-50FD-8A2CCEAA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5872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1FA9-DB12-E3D8-D598-212BF852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74DE-A2D3-3E9C-B010-067354B3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hybrid CNN-Transformer or Mamba-Transformer models to process very long input information.</a:t>
            </a:r>
          </a:p>
          <a:p>
            <a:endParaRPr lang="en-US" dirty="0"/>
          </a:p>
          <a:p>
            <a:r>
              <a:rPr lang="en-US" dirty="0"/>
              <a:t>Building efficient token selection (KV </a:t>
            </a:r>
            <a:r>
              <a:rPr lang="en-US" dirty="0" err="1"/>
              <a:t>sparsification</a:t>
            </a:r>
            <a:r>
              <a:rPr lang="en-US" dirty="0"/>
              <a:t>) mechanism to deal with super long inputs.</a:t>
            </a:r>
          </a:p>
          <a:p>
            <a:endParaRPr lang="en-US" dirty="0"/>
          </a:p>
          <a:p>
            <a:r>
              <a:rPr lang="en-US" dirty="0"/>
              <a:t>Building “Scaling up multimodal reasoning dataset”.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5691A-4DB3-9C4A-03A7-34159FF9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A96BA-7B98-E4E7-BBA6-7BCC148A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716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6766-52DD-035F-5BC6-AE79E325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3D6D-AED2-185A-C85C-63BBB8490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Agent for Information Seeking Queries.</a:t>
            </a:r>
          </a:p>
          <a:p>
            <a:pPr lvl="1"/>
            <a:r>
              <a:rPr lang="en-US" dirty="0"/>
              <a:t>Manipulate cursors to seek information</a:t>
            </a:r>
          </a:p>
          <a:p>
            <a:pPr lvl="1"/>
            <a:r>
              <a:rPr lang="en-US" dirty="0"/>
              <a:t>Search for information in multimodality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Text-to-Video Generation</a:t>
            </a:r>
          </a:p>
          <a:p>
            <a:pPr lvl="1"/>
            <a:r>
              <a:rPr lang="en-US" dirty="0"/>
              <a:t>Better quantization Mechanism</a:t>
            </a:r>
          </a:p>
          <a:p>
            <a:pPr lvl="1"/>
            <a:r>
              <a:rPr lang="en-US" dirty="0"/>
              <a:t>Acceleration with Distillation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4EE7D-479B-E20C-AE81-9CC179F9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B2263-F598-537F-9C93-C81B0024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149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0771-AC2A-4D16-C89D-6BEEAEE1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B857A-3FB1-5723-44A6-C3E4324B2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on labeled datasets to improve models’ performance on specific tasks.</a:t>
            </a:r>
          </a:p>
          <a:p>
            <a:endParaRPr lang="en-US" dirty="0"/>
          </a:p>
          <a:p>
            <a:r>
              <a:rPr lang="en-US" dirty="0"/>
              <a:t>Pre-trained Language models have been trained extensively to encapsulate strong abilities. </a:t>
            </a:r>
          </a:p>
          <a:p>
            <a:endParaRPr lang="en-US" dirty="0"/>
          </a:p>
          <a:p>
            <a:r>
              <a:rPr lang="en-US" dirty="0"/>
              <a:t>The ability is not being activated for task-solving.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92B6A-1B89-7B3E-4F1D-F6EEDCA2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FA07-2008-4FB9-9BF2-92C76E6C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897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57FA-3D37-B60E-A505-867423D5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Tuning as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7357-C5E0-65F2-B251-80B1B0EE6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popular view claims that the instruction tuning is only for aligning the model.</a:t>
            </a:r>
          </a:p>
          <a:p>
            <a:endParaRPr lang="en-US" dirty="0"/>
          </a:p>
          <a:p>
            <a:r>
              <a:rPr lang="en-US" dirty="0"/>
              <a:t>Less is More: we can simply adopt a small dataset as few as 3K examples to align LLMs to downstream tasks.</a:t>
            </a:r>
          </a:p>
          <a:p>
            <a:endParaRPr lang="en-US" dirty="0"/>
          </a:p>
          <a:p>
            <a:r>
              <a:rPr lang="en-US" dirty="0"/>
              <a:t>Common Beliefs: Instruction Tuning cannot improve models’ general capabilities.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86CCA-85A8-B85A-8410-90B1ADA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C99B7-662C-A9E0-0C30-7D90C56B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578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A1FE-58E3-7DDF-D459-E4A5E46A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Datasets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D29A932-0B25-94F4-528C-F9663E45C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761" y="1435007"/>
            <a:ext cx="9280478" cy="492134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DC73-4D65-B446-94B5-E9470A2F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991D3-68AC-AD8A-74A8-5052D0A3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43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3DA7-88D3-7E38-4D07-3685E0BE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Escalate Instruction 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7787-2EAE-D571-91B2-BAD38057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emphasize both quality and quantity.</a:t>
            </a:r>
          </a:p>
          <a:p>
            <a:endParaRPr lang="en-US" dirty="0"/>
          </a:p>
          <a:p>
            <a:r>
              <a:rPr lang="en-US" dirty="0"/>
              <a:t>Previous work adopts:</a:t>
            </a:r>
          </a:p>
          <a:p>
            <a:pPr lvl="1"/>
            <a:r>
              <a:rPr lang="en-US" dirty="0"/>
              <a:t>Human labels</a:t>
            </a:r>
          </a:p>
          <a:p>
            <a:pPr lvl="1"/>
            <a:r>
              <a:rPr lang="en-US" dirty="0"/>
              <a:t>Augmentation + Verifier</a:t>
            </a:r>
          </a:p>
          <a:p>
            <a:endParaRPr lang="en-US" dirty="0"/>
          </a:p>
          <a:p>
            <a:r>
              <a:rPr lang="en-US" dirty="0"/>
              <a:t>How to ensure quality and quantity?</a:t>
            </a:r>
          </a:p>
          <a:p>
            <a:pPr lvl="1"/>
            <a:r>
              <a:rPr lang="en-US" dirty="0"/>
              <a:t>Mine existing instruction pairs from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4153E-DFB1-B8E0-0740-8B6989F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1F8C1-1CE0-7905-0127-0D7CA941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521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3CB1-87ED-858A-E5C3-FE42D44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Instruction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5D760-CFE7-FB44-6279-F010E8562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Resources: Forums, Educational Website, Quiz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DE19D-34E7-A95A-BA80-8212A1F2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Wenhu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F4E8C-56CA-7374-F410-47975A5C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493D-15E8-AF46-98EB-49F5311EF1FD}" type="slidenum">
              <a:rPr lang="en-CN" smtClean="0"/>
              <a:t>9</a:t>
            </a:fld>
            <a:endParaRPr lang="en-CN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CA6A959-DF24-1310-A9B2-2114E38E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5" y="2756674"/>
            <a:ext cx="1296822" cy="12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11C22F5-CF60-D9B5-B7DA-19F526D9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77" y="2756674"/>
            <a:ext cx="5137512" cy="101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ndiabix">
            <a:extLst>
              <a:ext uri="{FF2B5EF4-FFF2-40B4-BE49-F238E27FC236}">
                <a16:creationId xmlns:a16="http://schemas.microsoft.com/office/drawing/2014/main" id="{42CA3E60-5AF3-A5D0-D4F8-DC2A9B36F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21" y="2445100"/>
            <a:ext cx="1690428" cy="16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edia Kit - Studypool">
            <a:extLst>
              <a:ext uri="{FF2B5EF4-FFF2-40B4-BE49-F238E27FC236}">
                <a16:creationId xmlns:a16="http://schemas.microsoft.com/office/drawing/2014/main" id="{6E73047B-B00E-4F69-E470-2AAF446D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5" y="4271304"/>
            <a:ext cx="1496780" cy="14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ocuments Search - zbMATH Open">
            <a:extLst>
              <a:ext uri="{FF2B5EF4-FFF2-40B4-BE49-F238E27FC236}">
                <a16:creationId xmlns:a16="http://schemas.microsoft.com/office/drawing/2014/main" id="{B70B1CF6-36CF-C76D-D486-A398CF89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91" y="4556522"/>
            <a:ext cx="4669109" cy="6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ourse Hero Reviews | Read Customer Service Reviews of coursehero.com">
            <a:extLst>
              <a:ext uri="{FF2B5EF4-FFF2-40B4-BE49-F238E27FC236}">
                <a16:creationId xmlns:a16="http://schemas.microsoft.com/office/drawing/2014/main" id="{3839DAE4-4EFB-1CC5-0E2A-B359A2C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645" y="4372861"/>
            <a:ext cx="2017379" cy="105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5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1527</Words>
  <Application>Microsoft Macintosh PowerPoint</Application>
  <PresentationFormat>Widescreen</PresentationFormat>
  <Paragraphs>372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Lucida Grande</vt:lpstr>
      <vt:lpstr>Office Theme</vt:lpstr>
      <vt:lpstr>Reasoning with Foundation Models</vt:lpstr>
      <vt:lpstr>Outline</vt:lpstr>
      <vt:lpstr>MAmmoTH2: Scaling Instructions from the Web</vt:lpstr>
      <vt:lpstr>LLM Training Paradigm</vt:lpstr>
      <vt:lpstr>Instruction Tuning</vt:lpstr>
      <vt:lpstr>Instruction Tuning as Alignment</vt:lpstr>
      <vt:lpstr>Exiting Datasets</vt:lpstr>
      <vt:lpstr>Can We Escalate Instruction Tuning?</vt:lpstr>
      <vt:lpstr>Natural Instruction on the Web</vt:lpstr>
      <vt:lpstr>How to mine them?</vt:lpstr>
      <vt:lpstr>Pipeline</vt:lpstr>
      <vt:lpstr>Recall Step</vt:lpstr>
      <vt:lpstr>Extraction Step</vt:lpstr>
      <vt:lpstr>Refine Step</vt:lpstr>
      <vt:lpstr>Pipeline Example</vt:lpstr>
      <vt:lpstr>Top Domains</vt:lpstr>
      <vt:lpstr>Domain Type Distribution</vt:lpstr>
      <vt:lpstr>Successful Case</vt:lpstr>
      <vt:lpstr>Failed Case</vt:lpstr>
      <vt:lpstr>Experimental Results (Reasoning)</vt:lpstr>
      <vt:lpstr>Experimental Results (Reasoning)</vt:lpstr>
      <vt:lpstr>Experimental Results (General)</vt:lpstr>
      <vt:lpstr>Ablation Studies (Sources)</vt:lpstr>
      <vt:lpstr>Ablation Studies (Steps)</vt:lpstr>
      <vt:lpstr>Takeaways</vt:lpstr>
      <vt:lpstr>MMLU-Pro: A More Robust and Challenging Multi-Task Language Understanding Benchmark</vt:lpstr>
      <vt:lpstr>Motivation</vt:lpstr>
      <vt:lpstr>Key Differences from MMLU:</vt:lpstr>
      <vt:lpstr>Dataset Construction</vt:lpstr>
      <vt:lpstr>Data Source</vt:lpstr>
      <vt:lpstr>Data Distribution</vt:lpstr>
      <vt:lpstr>Leaderboard</vt:lpstr>
      <vt:lpstr>Analysis</vt:lpstr>
      <vt:lpstr>Analysis 1: Difficulty Level</vt:lpstr>
      <vt:lpstr>Analysis 2: Reasoning Level</vt:lpstr>
      <vt:lpstr>Analysis 3: Robustness Degree</vt:lpstr>
      <vt:lpstr>GPT-4o Error Analysis on MMLU-Pro</vt:lpstr>
      <vt:lpstr>What would the future AI look like?</vt:lpstr>
      <vt:lpstr>What would the future AI look like?</vt:lpstr>
      <vt:lpstr>What’s new?</vt:lpstr>
      <vt:lpstr>Ongoing Projects</vt:lpstr>
      <vt:lpstr>Ongoing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MMLU-Pro: </dc:title>
  <dc:creator>王钰博</dc:creator>
  <cp:lastModifiedBy>Wenhu Chen</cp:lastModifiedBy>
  <cp:revision>310</cp:revision>
  <dcterms:created xsi:type="dcterms:W3CDTF">2024-11-06T02:28:16Z</dcterms:created>
  <dcterms:modified xsi:type="dcterms:W3CDTF">2024-11-07T17:46:02Z</dcterms:modified>
</cp:coreProperties>
</file>